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71" r:id="rId9"/>
    <p:sldId id="266" r:id="rId10"/>
    <p:sldId id="272" r:id="rId11"/>
    <p:sldId id="273" r:id="rId12"/>
    <p:sldId id="269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1" r:id="rId29"/>
    <p:sldId id="290" r:id="rId30"/>
    <p:sldId id="289" r:id="rId31"/>
    <p:sldId id="292" r:id="rId32"/>
    <p:sldId id="293" r:id="rId33"/>
    <p:sldId id="294" r:id="rId34"/>
    <p:sldId id="295" r:id="rId35"/>
    <p:sldId id="296" r:id="rId36"/>
    <p:sldId id="297" r:id="rId37"/>
  </p:sldIdLst>
  <p:sldSz cx="9144000" cy="6858000" type="screen4x3"/>
  <p:notesSz cx="6781800" cy="9067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6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00"/>
    <a:srgbClr val="FE5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 autoAdjust="0"/>
    <p:restoredTop sz="93718" autoAdjust="0"/>
  </p:normalViewPr>
  <p:slideViewPr>
    <p:cSldViewPr>
      <p:cViewPr varScale="1">
        <p:scale>
          <a:sx n="54" d="100"/>
          <a:sy n="54" d="100"/>
        </p:scale>
        <p:origin x="140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2"/>
      </p:cViewPr>
      <p:guideLst>
        <p:guide orient="horz" pos="2856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145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r">
              <a:defRPr sz="1200"/>
            </a:lvl1pPr>
          </a:lstStyle>
          <a:p>
            <a:fld id="{A2C23E42-9E75-49F6-8269-E5F78871D9C0}" type="datetimeFigureOut">
              <a:rPr lang="en-US" smtClean="0"/>
              <a:pPr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145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r">
              <a:defRPr sz="1200"/>
            </a:lvl1pPr>
          </a:lstStyle>
          <a:p>
            <a:fld id="{50FC0C77-309F-49B9-A1DE-C292518BDB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02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45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r">
              <a:defRPr sz="1200"/>
            </a:lvl1pPr>
          </a:lstStyle>
          <a:p>
            <a:fld id="{6FD28C31-7109-4CCC-AD93-EF45F2801D2E}" type="datetimeFigureOut">
              <a:rPr lang="en-US" smtClean="0"/>
              <a:pPr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681038"/>
            <a:ext cx="4533900" cy="3400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62" tIns="45281" rIns="90562" bIns="452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180" y="4307205"/>
            <a:ext cx="5425440" cy="4080510"/>
          </a:xfrm>
          <a:prstGeom prst="rect">
            <a:avLst/>
          </a:prstGeom>
        </p:spPr>
        <p:txBody>
          <a:bodyPr vert="horz" lIns="90562" tIns="45281" rIns="90562" bIns="452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45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r">
              <a:defRPr sz="1200"/>
            </a:lvl1pPr>
          </a:lstStyle>
          <a:p>
            <a:fld id="{1583F039-B55D-49A2-8B86-BDD989500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972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what </a:t>
            </a:r>
            <a:r>
              <a:rPr lang="en-US" smtClean="0"/>
              <a:t>are prototypes?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F039-B55D-49A2-8B86-BDD989500E1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505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219200" y="19050"/>
            <a:ext cx="76200" cy="6705600"/>
          </a:xfrm>
          <a:prstGeom prst="rect">
            <a:avLst/>
          </a:prstGeom>
          <a:solidFill>
            <a:schemeClr val="bg1">
              <a:lumMod val="85000"/>
              <a:alpha val="51000"/>
            </a:schemeClr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6172200" cy="1894362"/>
          </a:xfrm>
        </p:spPr>
        <p:txBody>
          <a:bodyPr/>
          <a:lstStyle>
            <a:lvl1pPr>
              <a:defRPr b="1">
                <a:solidFill>
                  <a:srgbClr val="B00000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40889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bg1">
                <a:lumMod val="75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4478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75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bg1">
              <a:lumMod val="85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4" name="Straight Connector 33"/>
          <p:cNvSpPr>
            <a:spLocks noChangeShapeType="1"/>
          </p:cNvSpPr>
          <p:nvPr userDrawn="1"/>
        </p:nvSpPr>
        <p:spPr bwMode="auto">
          <a:xfrm>
            <a:off x="867228" y="0"/>
            <a:ext cx="0" cy="6858000"/>
          </a:xfrm>
          <a:prstGeom prst="line">
            <a:avLst/>
          </a:prstGeom>
          <a:noFill/>
          <a:ln w="28575" cap="flat" cmpd="sng" algn="ctr">
            <a:solidFill>
              <a:srgbClr val="C00000">
                <a:alpha val="82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alibri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1418772"/>
            <a:ext cx="74676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8704944" y="0"/>
            <a:ext cx="43905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 cmpd="sng" algn="ctr">
            <a:noFill/>
            <a:prstDash val="solid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00886" y="0"/>
            <a:ext cx="0" cy="6858000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 userDrawn="1"/>
        </p:nvSpPr>
        <p:spPr bwMode="auto">
          <a:xfrm>
            <a:off x="8977086" y="-7254"/>
            <a:ext cx="0" cy="6858000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3000" b="0" kern="1200" cap="none" baseline="0">
          <a:solidFill>
            <a:srgbClr val="B0000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rgbClr val="C00000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rgbClr val="C00000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rgbClr val="C00000"/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rgbClr val="C00000"/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rgbClr val="C00000"/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>
              <a:ea typeface="+mn-ea"/>
            </a:endParaRPr>
          </a:p>
        </p:txBody>
      </p:sp>
      <p:pic>
        <p:nvPicPr>
          <p:cNvPr id="3075" name="Picture 2" descr="http://farm3.static.flickr.com/2621/3901372331_b4c052cc94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6611938"/>
            <a:ext cx="43434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http://www.flickr.com/photos/21218849@N03/3901372331/sizes/l/</a:t>
            </a:r>
          </a:p>
        </p:txBody>
      </p:sp>
      <p:sp>
        <p:nvSpPr>
          <p:cNvPr id="7" name="Freeform 6"/>
          <p:cNvSpPr/>
          <p:nvPr/>
        </p:nvSpPr>
        <p:spPr>
          <a:xfrm>
            <a:off x="-7938" y="7938"/>
            <a:ext cx="9144001" cy="5308600"/>
          </a:xfrm>
          <a:custGeom>
            <a:avLst/>
            <a:gdLst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423688 w 9144000"/>
              <a:gd name="connsiteY11" fmla="*/ 3463871 h 5308170"/>
              <a:gd name="connsiteX12" fmla="*/ 7245457 w 9144000"/>
              <a:gd name="connsiteY12" fmla="*/ 3192651 h 5308170"/>
              <a:gd name="connsiteX13" fmla="*/ 7245457 w 9144000"/>
              <a:gd name="connsiteY13" fmla="*/ 3022170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76434 w 9144000"/>
              <a:gd name="connsiteY24" fmla="*/ 3308888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1890793 w 9144000"/>
              <a:gd name="connsiteY36" fmla="*/ 3928820 h 5308170"/>
              <a:gd name="connsiteX37" fmla="*/ 1573078 w 9144000"/>
              <a:gd name="connsiteY37" fmla="*/ 3533614 h 5308170"/>
              <a:gd name="connsiteX38" fmla="*/ 395207 w 9144000"/>
              <a:gd name="connsiteY38" fmla="*/ 3998563 h 5308170"/>
              <a:gd name="connsiteX39" fmla="*/ 1100380 w 9144000"/>
              <a:gd name="connsiteY39" fmla="*/ 4517756 h 5308170"/>
              <a:gd name="connsiteX40" fmla="*/ 1480088 w 9144000"/>
              <a:gd name="connsiteY40" fmla="*/ 4850970 h 5308170"/>
              <a:gd name="connsiteX41" fmla="*/ 1526583 w 9144000"/>
              <a:gd name="connsiteY41" fmla="*/ 4951709 h 5308170"/>
              <a:gd name="connsiteX42" fmla="*/ 15498 w 9144000"/>
              <a:gd name="connsiteY42" fmla="*/ 5308170 h 5308170"/>
              <a:gd name="connsiteX43" fmla="*/ 0 w 9144000"/>
              <a:gd name="connsiteY43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423688 w 9144000"/>
              <a:gd name="connsiteY11" fmla="*/ 3463871 h 5308170"/>
              <a:gd name="connsiteX12" fmla="*/ 7245457 w 9144000"/>
              <a:gd name="connsiteY12" fmla="*/ 3192651 h 5308170"/>
              <a:gd name="connsiteX13" fmla="*/ 7245457 w 9144000"/>
              <a:gd name="connsiteY13" fmla="*/ 3022170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1890793 w 9144000"/>
              <a:gd name="connsiteY36" fmla="*/ 3928820 h 5308170"/>
              <a:gd name="connsiteX37" fmla="*/ 1573078 w 9144000"/>
              <a:gd name="connsiteY37" fmla="*/ 3533614 h 5308170"/>
              <a:gd name="connsiteX38" fmla="*/ 395207 w 9144000"/>
              <a:gd name="connsiteY38" fmla="*/ 3998563 h 5308170"/>
              <a:gd name="connsiteX39" fmla="*/ 1100380 w 9144000"/>
              <a:gd name="connsiteY39" fmla="*/ 4517756 h 5308170"/>
              <a:gd name="connsiteX40" fmla="*/ 1480088 w 9144000"/>
              <a:gd name="connsiteY40" fmla="*/ 4850970 h 5308170"/>
              <a:gd name="connsiteX41" fmla="*/ 1526583 w 9144000"/>
              <a:gd name="connsiteY41" fmla="*/ 4951709 h 5308170"/>
              <a:gd name="connsiteX42" fmla="*/ 15498 w 9144000"/>
              <a:gd name="connsiteY42" fmla="*/ 5308170 h 5308170"/>
              <a:gd name="connsiteX43" fmla="*/ 0 w 9144000"/>
              <a:gd name="connsiteY43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423688 w 9144000"/>
              <a:gd name="connsiteY11" fmla="*/ 3463871 h 5308170"/>
              <a:gd name="connsiteX12" fmla="*/ 7245457 w 9144000"/>
              <a:gd name="connsiteY12" fmla="*/ 3192651 h 5308170"/>
              <a:gd name="connsiteX13" fmla="*/ 7245457 w 9144000"/>
              <a:gd name="connsiteY13" fmla="*/ 3022170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1890793 w 9144000"/>
              <a:gd name="connsiteY36" fmla="*/ 3928820 h 5308170"/>
              <a:gd name="connsiteX37" fmla="*/ 1573078 w 9144000"/>
              <a:gd name="connsiteY37" fmla="*/ 3533614 h 5308170"/>
              <a:gd name="connsiteX38" fmla="*/ 395207 w 9144000"/>
              <a:gd name="connsiteY38" fmla="*/ 3998563 h 5308170"/>
              <a:gd name="connsiteX39" fmla="*/ 1100380 w 9144000"/>
              <a:gd name="connsiteY39" fmla="*/ 4517756 h 5308170"/>
              <a:gd name="connsiteX40" fmla="*/ 1480088 w 9144000"/>
              <a:gd name="connsiteY40" fmla="*/ 4850970 h 5308170"/>
              <a:gd name="connsiteX41" fmla="*/ 1526583 w 9144000"/>
              <a:gd name="connsiteY41" fmla="*/ 4951709 h 5308170"/>
              <a:gd name="connsiteX42" fmla="*/ 15498 w 9144000"/>
              <a:gd name="connsiteY42" fmla="*/ 5308170 h 5308170"/>
              <a:gd name="connsiteX43" fmla="*/ 0 w 9144000"/>
              <a:gd name="connsiteY43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423688 w 9144000"/>
              <a:gd name="connsiteY11" fmla="*/ 346387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1890793 w 9144000"/>
              <a:gd name="connsiteY36" fmla="*/ 3928820 h 5308170"/>
              <a:gd name="connsiteX37" fmla="*/ 1573078 w 9144000"/>
              <a:gd name="connsiteY37" fmla="*/ 3533614 h 5308170"/>
              <a:gd name="connsiteX38" fmla="*/ 395207 w 9144000"/>
              <a:gd name="connsiteY38" fmla="*/ 3998563 h 5308170"/>
              <a:gd name="connsiteX39" fmla="*/ 1100380 w 9144000"/>
              <a:gd name="connsiteY39" fmla="*/ 4517756 h 5308170"/>
              <a:gd name="connsiteX40" fmla="*/ 1480088 w 9144000"/>
              <a:gd name="connsiteY40" fmla="*/ 4850970 h 5308170"/>
              <a:gd name="connsiteX41" fmla="*/ 1526583 w 9144000"/>
              <a:gd name="connsiteY41" fmla="*/ 4951709 h 5308170"/>
              <a:gd name="connsiteX42" fmla="*/ 15498 w 9144000"/>
              <a:gd name="connsiteY42" fmla="*/ 5308170 h 5308170"/>
              <a:gd name="connsiteX43" fmla="*/ 0 w 9144000"/>
              <a:gd name="connsiteY43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322949 w 9144000"/>
              <a:gd name="connsiteY11" fmla="*/ 349745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1890793 w 9144000"/>
              <a:gd name="connsiteY36" fmla="*/ 3928820 h 5308170"/>
              <a:gd name="connsiteX37" fmla="*/ 1573078 w 9144000"/>
              <a:gd name="connsiteY37" fmla="*/ 3533614 h 5308170"/>
              <a:gd name="connsiteX38" fmla="*/ 395207 w 9144000"/>
              <a:gd name="connsiteY38" fmla="*/ 3998563 h 5308170"/>
              <a:gd name="connsiteX39" fmla="*/ 1100380 w 9144000"/>
              <a:gd name="connsiteY39" fmla="*/ 4517756 h 5308170"/>
              <a:gd name="connsiteX40" fmla="*/ 1480088 w 9144000"/>
              <a:gd name="connsiteY40" fmla="*/ 4850970 h 5308170"/>
              <a:gd name="connsiteX41" fmla="*/ 1526583 w 9144000"/>
              <a:gd name="connsiteY41" fmla="*/ 4951709 h 5308170"/>
              <a:gd name="connsiteX42" fmla="*/ 15498 w 9144000"/>
              <a:gd name="connsiteY42" fmla="*/ 5308170 h 5308170"/>
              <a:gd name="connsiteX43" fmla="*/ 0 w 9144000"/>
              <a:gd name="connsiteY43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322949 w 9144000"/>
              <a:gd name="connsiteY11" fmla="*/ 349745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138047 w 9144000"/>
              <a:gd name="connsiteY25" fmla="*/ 2967926 h 5308170"/>
              <a:gd name="connsiteX26" fmla="*/ 3355383 w 9144000"/>
              <a:gd name="connsiteY26" fmla="*/ 2487478 h 5308170"/>
              <a:gd name="connsiteX27" fmla="*/ 3394129 w 9144000"/>
              <a:gd name="connsiteY27" fmla="*/ 2518475 h 5308170"/>
              <a:gd name="connsiteX28" fmla="*/ 2913681 w 9144000"/>
              <a:gd name="connsiteY28" fmla="*/ 2983424 h 5308170"/>
              <a:gd name="connsiteX29" fmla="*/ 2634712 w 9144000"/>
              <a:gd name="connsiteY29" fmla="*/ 3076414 h 5308170"/>
              <a:gd name="connsiteX30" fmla="*/ 3332135 w 9144000"/>
              <a:gd name="connsiteY30" fmla="*/ 3448373 h 5308170"/>
              <a:gd name="connsiteX31" fmla="*/ 3479369 w 9144000"/>
              <a:gd name="connsiteY31" fmla="*/ 3649851 h 5308170"/>
              <a:gd name="connsiteX32" fmla="*/ 3983064 w 9144000"/>
              <a:gd name="connsiteY32" fmla="*/ 3897824 h 5308170"/>
              <a:gd name="connsiteX33" fmla="*/ 5021451 w 9144000"/>
              <a:gd name="connsiteY33" fmla="*/ 4052807 h 5308170"/>
              <a:gd name="connsiteX34" fmla="*/ 4223288 w 9144000"/>
              <a:gd name="connsiteY34" fmla="*/ 4231037 h 5308170"/>
              <a:gd name="connsiteX35" fmla="*/ 3525864 w 9144000"/>
              <a:gd name="connsiteY35" fmla="*/ 4231037 h 5308170"/>
              <a:gd name="connsiteX36" fmla="*/ 2903349 w 9144000"/>
              <a:gd name="connsiteY36" fmla="*/ 4183251 h 5308170"/>
              <a:gd name="connsiteX37" fmla="*/ 1890793 w 9144000"/>
              <a:gd name="connsiteY37" fmla="*/ 3928820 h 5308170"/>
              <a:gd name="connsiteX38" fmla="*/ 1573078 w 9144000"/>
              <a:gd name="connsiteY38" fmla="*/ 3533614 h 5308170"/>
              <a:gd name="connsiteX39" fmla="*/ 395207 w 9144000"/>
              <a:gd name="connsiteY39" fmla="*/ 3998563 h 5308170"/>
              <a:gd name="connsiteX40" fmla="*/ 1100380 w 9144000"/>
              <a:gd name="connsiteY40" fmla="*/ 4517756 h 5308170"/>
              <a:gd name="connsiteX41" fmla="*/ 1480088 w 9144000"/>
              <a:gd name="connsiteY41" fmla="*/ 4850970 h 5308170"/>
              <a:gd name="connsiteX42" fmla="*/ 1526583 w 9144000"/>
              <a:gd name="connsiteY42" fmla="*/ 4951709 h 5308170"/>
              <a:gd name="connsiteX43" fmla="*/ 15498 w 9144000"/>
              <a:gd name="connsiteY43" fmla="*/ 5308170 h 5308170"/>
              <a:gd name="connsiteX44" fmla="*/ 0 w 9144000"/>
              <a:gd name="connsiteY44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322949 w 9144000"/>
              <a:gd name="connsiteY11" fmla="*/ 349745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732149 w 9144000"/>
              <a:gd name="connsiteY25" fmla="*/ 3192651 h 5308170"/>
              <a:gd name="connsiteX26" fmla="*/ 4138047 w 9144000"/>
              <a:gd name="connsiteY26" fmla="*/ 2967926 h 5308170"/>
              <a:gd name="connsiteX27" fmla="*/ 3355383 w 9144000"/>
              <a:gd name="connsiteY27" fmla="*/ 2487478 h 5308170"/>
              <a:gd name="connsiteX28" fmla="*/ 3394129 w 9144000"/>
              <a:gd name="connsiteY28" fmla="*/ 2518475 h 5308170"/>
              <a:gd name="connsiteX29" fmla="*/ 2913681 w 9144000"/>
              <a:gd name="connsiteY29" fmla="*/ 2983424 h 5308170"/>
              <a:gd name="connsiteX30" fmla="*/ 2634712 w 9144000"/>
              <a:gd name="connsiteY30" fmla="*/ 3076414 h 5308170"/>
              <a:gd name="connsiteX31" fmla="*/ 3332135 w 9144000"/>
              <a:gd name="connsiteY31" fmla="*/ 3448373 h 5308170"/>
              <a:gd name="connsiteX32" fmla="*/ 3479369 w 9144000"/>
              <a:gd name="connsiteY32" fmla="*/ 3649851 h 5308170"/>
              <a:gd name="connsiteX33" fmla="*/ 3983064 w 9144000"/>
              <a:gd name="connsiteY33" fmla="*/ 3897824 h 5308170"/>
              <a:gd name="connsiteX34" fmla="*/ 5021451 w 9144000"/>
              <a:gd name="connsiteY34" fmla="*/ 4052807 h 5308170"/>
              <a:gd name="connsiteX35" fmla="*/ 4223288 w 9144000"/>
              <a:gd name="connsiteY35" fmla="*/ 4231037 h 5308170"/>
              <a:gd name="connsiteX36" fmla="*/ 3525864 w 9144000"/>
              <a:gd name="connsiteY36" fmla="*/ 4231037 h 5308170"/>
              <a:gd name="connsiteX37" fmla="*/ 2903349 w 9144000"/>
              <a:gd name="connsiteY37" fmla="*/ 4183251 h 5308170"/>
              <a:gd name="connsiteX38" fmla="*/ 1890793 w 9144000"/>
              <a:gd name="connsiteY38" fmla="*/ 3928820 h 5308170"/>
              <a:gd name="connsiteX39" fmla="*/ 1573078 w 9144000"/>
              <a:gd name="connsiteY39" fmla="*/ 3533614 h 5308170"/>
              <a:gd name="connsiteX40" fmla="*/ 395207 w 9144000"/>
              <a:gd name="connsiteY40" fmla="*/ 3998563 h 5308170"/>
              <a:gd name="connsiteX41" fmla="*/ 1100380 w 9144000"/>
              <a:gd name="connsiteY41" fmla="*/ 4517756 h 5308170"/>
              <a:gd name="connsiteX42" fmla="*/ 1480088 w 9144000"/>
              <a:gd name="connsiteY42" fmla="*/ 4850970 h 5308170"/>
              <a:gd name="connsiteX43" fmla="*/ 1526583 w 9144000"/>
              <a:gd name="connsiteY43" fmla="*/ 4951709 h 5308170"/>
              <a:gd name="connsiteX44" fmla="*/ 15498 w 9144000"/>
              <a:gd name="connsiteY44" fmla="*/ 5308170 h 5308170"/>
              <a:gd name="connsiteX45" fmla="*/ 0 w 9144000"/>
              <a:gd name="connsiteY45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322949 w 9144000"/>
              <a:gd name="connsiteY11" fmla="*/ 349745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655949 w 9144000"/>
              <a:gd name="connsiteY25" fmla="*/ 3268851 h 5308170"/>
              <a:gd name="connsiteX26" fmla="*/ 4138047 w 9144000"/>
              <a:gd name="connsiteY26" fmla="*/ 2967926 h 5308170"/>
              <a:gd name="connsiteX27" fmla="*/ 3355383 w 9144000"/>
              <a:gd name="connsiteY27" fmla="*/ 2487478 h 5308170"/>
              <a:gd name="connsiteX28" fmla="*/ 3394129 w 9144000"/>
              <a:gd name="connsiteY28" fmla="*/ 2518475 h 5308170"/>
              <a:gd name="connsiteX29" fmla="*/ 2913681 w 9144000"/>
              <a:gd name="connsiteY29" fmla="*/ 2983424 h 5308170"/>
              <a:gd name="connsiteX30" fmla="*/ 2634712 w 9144000"/>
              <a:gd name="connsiteY30" fmla="*/ 3076414 h 5308170"/>
              <a:gd name="connsiteX31" fmla="*/ 3332135 w 9144000"/>
              <a:gd name="connsiteY31" fmla="*/ 3448373 h 5308170"/>
              <a:gd name="connsiteX32" fmla="*/ 3479369 w 9144000"/>
              <a:gd name="connsiteY32" fmla="*/ 3649851 h 5308170"/>
              <a:gd name="connsiteX33" fmla="*/ 3983064 w 9144000"/>
              <a:gd name="connsiteY33" fmla="*/ 3897824 h 5308170"/>
              <a:gd name="connsiteX34" fmla="*/ 5021451 w 9144000"/>
              <a:gd name="connsiteY34" fmla="*/ 4052807 h 5308170"/>
              <a:gd name="connsiteX35" fmla="*/ 4223288 w 9144000"/>
              <a:gd name="connsiteY35" fmla="*/ 4231037 h 5308170"/>
              <a:gd name="connsiteX36" fmla="*/ 3525864 w 9144000"/>
              <a:gd name="connsiteY36" fmla="*/ 4231037 h 5308170"/>
              <a:gd name="connsiteX37" fmla="*/ 2903349 w 9144000"/>
              <a:gd name="connsiteY37" fmla="*/ 4183251 h 5308170"/>
              <a:gd name="connsiteX38" fmla="*/ 1890793 w 9144000"/>
              <a:gd name="connsiteY38" fmla="*/ 3928820 h 5308170"/>
              <a:gd name="connsiteX39" fmla="*/ 1573078 w 9144000"/>
              <a:gd name="connsiteY39" fmla="*/ 3533614 h 5308170"/>
              <a:gd name="connsiteX40" fmla="*/ 395207 w 9144000"/>
              <a:gd name="connsiteY40" fmla="*/ 3998563 h 5308170"/>
              <a:gd name="connsiteX41" fmla="*/ 1100380 w 9144000"/>
              <a:gd name="connsiteY41" fmla="*/ 4517756 h 5308170"/>
              <a:gd name="connsiteX42" fmla="*/ 1480088 w 9144000"/>
              <a:gd name="connsiteY42" fmla="*/ 4850970 h 5308170"/>
              <a:gd name="connsiteX43" fmla="*/ 1526583 w 9144000"/>
              <a:gd name="connsiteY43" fmla="*/ 4951709 h 5308170"/>
              <a:gd name="connsiteX44" fmla="*/ 15498 w 9144000"/>
              <a:gd name="connsiteY44" fmla="*/ 5308170 h 5308170"/>
              <a:gd name="connsiteX45" fmla="*/ 0 w 9144000"/>
              <a:gd name="connsiteY45" fmla="*/ 0 h 5308170"/>
              <a:gd name="connsiteX0" fmla="*/ 0 w 9144000"/>
              <a:gd name="connsiteY0" fmla="*/ 0 h 5308170"/>
              <a:gd name="connsiteX1" fmla="*/ 9136251 w 9144000"/>
              <a:gd name="connsiteY1" fmla="*/ 0 h 5308170"/>
              <a:gd name="connsiteX2" fmla="*/ 9144000 w 9144000"/>
              <a:gd name="connsiteY2" fmla="*/ 3890075 h 5308170"/>
              <a:gd name="connsiteX3" fmla="*/ 8911525 w 9144000"/>
              <a:gd name="connsiteY3" fmla="*/ 3750590 h 5308170"/>
              <a:gd name="connsiteX4" fmla="*/ 8361335 w 9144000"/>
              <a:gd name="connsiteY4" fmla="*/ 4045058 h 5308170"/>
              <a:gd name="connsiteX5" fmla="*/ 8214102 w 9144000"/>
              <a:gd name="connsiteY5" fmla="*/ 4006312 h 5308170"/>
              <a:gd name="connsiteX6" fmla="*/ 8555064 w 9144000"/>
              <a:gd name="connsiteY6" fmla="*/ 3665349 h 5308170"/>
              <a:gd name="connsiteX7" fmla="*/ 8555064 w 9144000"/>
              <a:gd name="connsiteY7" fmla="*/ 3386380 h 5308170"/>
              <a:gd name="connsiteX8" fmla="*/ 8291593 w 9144000"/>
              <a:gd name="connsiteY8" fmla="*/ 3246895 h 5308170"/>
              <a:gd name="connsiteX9" fmla="*/ 7966129 w 9144000"/>
              <a:gd name="connsiteY9" fmla="*/ 3355383 h 5308170"/>
              <a:gd name="connsiteX10" fmla="*/ 7811146 w 9144000"/>
              <a:gd name="connsiteY10" fmla="*/ 3363132 h 5308170"/>
              <a:gd name="connsiteX11" fmla="*/ 7322949 w 9144000"/>
              <a:gd name="connsiteY11" fmla="*/ 3497451 h 5308170"/>
              <a:gd name="connsiteX12" fmla="*/ 7245457 w 9144000"/>
              <a:gd name="connsiteY12" fmla="*/ 3192651 h 5308170"/>
              <a:gd name="connsiteX13" fmla="*/ 7170549 w 9144000"/>
              <a:gd name="connsiteY13" fmla="*/ 3040251 h 5308170"/>
              <a:gd name="connsiteX14" fmla="*/ 6896746 w 9144000"/>
              <a:gd name="connsiteY14" fmla="*/ 3053166 h 5308170"/>
              <a:gd name="connsiteX15" fmla="*/ 6625525 w 9144000"/>
              <a:gd name="connsiteY15" fmla="*/ 3239146 h 5308170"/>
              <a:gd name="connsiteX16" fmla="*/ 6718515 w 9144000"/>
              <a:gd name="connsiteY16" fmla="*/ 3184902 h 5308170"/>
              <a:gd name="connsiteX17" fmla="*/ 6610027 w 9144000"/>
              <a:gd name="connsiteY17" fmla="*/ 3401878 h 5308170"/>
              <a:gd name="connsiteX18" fmla="*/ 6555783 w 9144000"/>
              <a:gd name="connsiteY18" fmla="*/ 3587858 h 5308170"/>
              <a:gd name="connsiteX19" fmla="*/ 6439546 w 9144000"/>
              <a:gd name="connsiteY19" fmla="*/ 3711844 h 5308170"/>
              <a:gd name="connsiteX20" fmla="*/ 6036590 w 9144000"/>
              <a:gd name="connsiteY20" fmla="*/ 3719593 h 5308170"/>
              <a:gd name="connsiteX21" fmla="*/ 5959098 w 9144000"/>
              <a:gd name="connsiteY21" fmla="*/ 3696346 h 5308170"/>
              <a:gd name="connsiteX22" fmla="*/ 5928102 w 9144000"/>
              <a:gd name="connsiteY22" fmla="*/ 3587858 h 5308170"/>
              <a:gd name="connsiteX23" fmla="*/ 5587139 w 9144000"/>
              <a:gd name="connsiteY23" fmla="*/ 3324387 h 5308170"/>
              <a:gd name="connsiteX24" fmla="*/ 5189349 w 9144000"/>
              <a:gd name="connsiteY24" fmla="*/ 3345051 h 5308170"/>
              <a:gd name="connsiteX25" fmla="*/ 4503549 w 9144000"/>
              <a:gd name="connsiteY25" fmla="*/ 3116451 h 5308170"/>
              <a:gd name="connsiteX26" fmla="*/ 4138047 w 9144000"/>
              <a:gd name="connsiteY26" fmla="*/ 2967926 h 5308170"/>
              <a:gd name="connsiteX27" fmla="*/ 3355383 w 9144000"/>
              <a:gd name="connsiteY27" fmla="*/ 2487478 h 5308170"/>
              <a:gd name="connsiteX28" fmla="*/ 3394129 w 9144000"/>
              <a:gd name="connsiteY28" fmla="*/ 2518475 h 5308170"/>
              <a:gd name="connsiteX29" fmla="*/ 2913681 w 9144000"/>
              <a:gd name="connsiteY29" fmla="*/ 2983424 h 5308170"/>
              <a:gd name="connsiteX30" fmla="*/ 2634712 w 9144000"/>
              <a:gd name="connsiteY30" fmla="*/ 3076414 h 5308170"/>
              <a:gd name="connsiteX31" fmla="*/ 3332135 w 9144000"/>
              <a:gd name="connsiteY31" fmla="*/ 3448373 h 5308170"/>
              <a:gd name="connsiteX32" fmla="*/ 3479369 w 9144000"/>
              <a:gd name="connsiteY32" fmla="*/ 3649851 h 5308170"/>
              <a:gd name="connsiteX33" fmla="*/ 3983064 w 9144000"/>
              <a:gd name="connsiteY33" fmla="*/ 3897824 h 5308170"/>
              <a:gd name="connsiteX34" fmla="*/ 5021451 w 9144000"/>
              <a:gd name="connsiteY34" fmla="*/ 4052807 h 5308170"/>
              <a:gd name="connsiteX35" fmla="*/ 4223288 w 9144000"/>
              <a:gd name="connsiteY35" fmla="*/ 4231037 h 5308170"/>
              <a:gd name="connsiteX36" fmla="*/ 3525864 w 9144000"/>
              <a:gd name="connsiteY36" fmla="*/ 4231037 h 5308170"/>
              <a:gd name="connsiteX37" fmla="*/ 2903349 w 9144000"/>
              <a:gd name="connsiteY37" fmla="*/ 4183251 h 5308170"/>
              <a:gd name="connsiteX38" fmla="*/ 1890793 w 9144000"/>
              <a:gd name="connsiteY38" fmla="*/ 3928820 h 5308170"/>
              <a:gd name="connsiteX39" fmla="*/ 1573078 w 9144000"/>
              <a:gd name="connsiteY39" fmla="*/ 3533614 h 5308170"/>
              <a:gd name="connsiteX40" fmla="*/ 395207 w 9144000"/>
              <a:gd name="connsiteY40" fmla="*/ 3998563 h 5308170"/>
              <a:gd name="connsiteX41" fmla="*/ 1100380 w 9144000"/>
              <a:gd name="connsiteY41" fmla="*/ 4517756 h 5308170"/>
              <a:gd name="connsiteX42" fmla="*/ 1480088 w 9144000"/>
              <a:gd name="connsiteY42" fmla="*/ 4850970 h 5308170"/>
              <a:gd name="connsiteX43" fmla="*/ 1526583 w 9144000"/>
              <a:gd name="connsiteY43" fmla="*/ 4951709 h 5308170"/>
              <a:gd name="connsiteX44" fmla="*/ 15498 w 9144000"/>
              <a:gd name="connsiteY44" fmla="*/ 5308170 h 5308170"/>
              <a:gd name="connsiteX45" fmla="*/ 0 w 9144000"/>
              <a:gd name="connsiteY45" fmla="*/ 0 h 530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44000" h="5308170">
                <a:moveTo>
                  <a:pt x="0" y="0"/>
                </a:moveTo>
                <a:lnTo>
                  <a:pt x="9136251" y="0"/>
                </a:lnTo>
                <a:lnTo>
                  <a:pt x="9144000" y="3890075"/>
                </a:lnTo>
                <a:lnTo>
                  <a:pt x="8911525" y="3750590"/>
                </a:lnTo>
                <a:lnTo>
                  <a:pt x="8361335" y="4045058"/>
                </a:lnTo>
                <a:lnTo>
                  <a:pt x="8214102" y="4006312"/>
                </a:lnTo>
                <a:lnTo>
                  <a:pt x="8555064" y="3665349"/>
                </a:lnTo>
                <a:lnTo>
                  <a:pt x="8555064" y="3386380"/>
                </a:lnTo>
                <a:lnTo>
                  <a:pt x="8291593" y="3246895"/>
                </a:lnTo>
                <a:lnTo>
                  <a:pt x="7966129" y="3355383"/>
                </a:lnTo>
                <a:lnTo>
                  <a:pt x="7811146" y="3363132"/>
                </a:lnTo>
                <a:lnTo>
                  <a:pt x="7322949" y="3497451"/>
                </a:lnTo>
                <a:lnTo>
                  <a:pt x="7245457" y="3192651"/>
                </a:lnTo>
                <a:lnTo>
                  <a:pt x="7170549" y="3040251"/>
                </a:lnTo>
                <a:lnTo>
                  <a:pt x="6896746" y="3053166"/>
                </a:lnTo>
                <a:lnTo>
                  <a:pt x="6625525" y="3239146"/>
                </a:lnTo>
                <a:lnTo>
                  <a:pt x="6718515" y="3184902"/>
                </a:lnTo>
                <a:lnTo>
                  <a:pt x="6610027" y="3401878"/>
                </a:lnTo>
                <a:lnTo>
                  <a:pt x="6555783" y="3587858"/>
                </a:lnTo>
                <a:lnTo>
                  <a:pt x="6439546" y="3711844"/>
                </a:lnTo>
                <a:lnTo>
                  <a:pt x="6036590" y="3719593"/>
                </a:lnTo>
                <a:lnTo>
                  <a:pt x="5959098" y="3696346"/>
                </a:lnTo>
                <a:lnTo>
                  <a:pt x="5928102" y="3587858"/>
                </a:lnTo>
                <a:lnTo>
                  <a:pt x="5587139" y="3324387"/>
                </a:lnTo>
                <a:lnTo>
                  <a:pt x="5189349" y="3345051"/>
                </a:lnTo>
                <a:cubicBezTo>
                  <a:pt x="5052447" y="3324387"/>
                  <a:pt x="4678766" y="3179305"/>
                  <a:pt x="4503549" y="3116451"/>
                </a:cubicBezTo>
                <a:cubicBezTo>
                  <a:pt x="4328332" y="3053597"/>
                  <a:pt x="4373105" y="3086746"/>
                  <a:pt x="4138047" y="2967926"/>
                </a:cubicBezTo>
                <a:lnTo>
                  <a:pt x="3355383" y="2487478"/>
                </a:lnTo>
                <a:lnTo>
                  <a:pt x="3394129" y="2518475"/>
                </a:lnTo>
                <a:lnTo>
                  <a:pt x="2913681" y="2983424"/>
                </a:lnTo>
                <a:lnTo>
                  <a:pt x="2634712" y="3076414"/>
                </a:lnTo>
                <a:lnTo>
                  <a:pt x="3332135" y="3448373"/>
                </a:lnTo>
                <a:lnTo>
                  <a:pt x="3479369" y="3649851"/>
                </a:lnTo>
                <a:lnTo>
                  <a:pt x="3983064" y="3897824"/>
                </a:lnTo>
                <a:lnTo>
                  <a:pt x="5021451" y="4052807"/>
                </a:lnTo>
                <a:lnTo>
                  <a:pt x="4223288" y="4231037"/>
                </a:lnTo>
                <a:lnTo>
                  <a:pt x="3525864" y="4231037"/>
                </a:lnTo>
                <a:lnTo>
                  <a:pt x="2903349" y="4183251"/>
                </a:lnTo>
                <a:lnTo>
                  <a:pt x="1890793" y="3928820"/>
                </a:lnTo>
                <a:lnTo>
                  <a:pt x="1573078" y="3533614"/>
                </a:lnTo>
                <a:lnTo>
                  <a:pt x="395207" y="3998563"/>
                </a:lnTo>
                <a:lnTo>
                  <a:pt x="1100380" y="4517756"/>
                </a:lnTo>
                <a:lnTo>
                  <a:pt x="1480088" y="4850970"/>
                </a:lnTo>
                <a:lnTo>
                  <a:pt x="1526583" y="4951709"/>
                </a:lnTo>
                <a:lnTo>
                  <a:pt x="15498" y="53081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58000"/>
                </a:schemeClr>
              </a:gs>
              <a:gs pos="5000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8" name="TextBox 5"/>
          <p:cNvSpPr txBox="1">
            <a:spLocks noChangeArrowheads="1"/>
          </p:cNvSpPr>
          <p:nvPr/>
        </p:nvSpPr>
        <p:spPr bwMode="auto">
          <a:xfrm>
            <a:off x="7162800" y="990600"/>
            <a:ext cx="1895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chemeClr val="bg1"/>
                </a:solidFill>
              </a:rPr>
              <a:t>Paper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5567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228600" y="1981200"/>
            <a:ext cx="3505200" cy="22661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 w="57150" cmpd="sng">
            <a:solidFill>
              <a:srgbClr val="B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r>
              <a:rPr lang="en-US" b="1" dirty="0" smtClean="0">
                <a:solidFill>
                  <a:srgbClr val="0D0D0D"/>
                </a:solidFill>
              </a:rPr>
              <a:t>Rapid Prototype</a:t>
            </a: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 smtClean="0">
              <a:solidFill>
                <a:srgbClr val="0D0D0D"/>
              </a:solidFill>
            </a:endParaRPr>
          </a:p>
          <a:p>
            <a:pPr algn="ctr"/>
            <a:endParaRPr lang="en-US" b="1" dirty="0">
              <a:solidFill>
                <a:srgbClr val="0D0D0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Prototyping / Waterfall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5486400" y="3352800"/>
            <a:ext cx="16002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D0D0D"/>
                </a:solidFill>
              </a:rPr>
              <a:t>Testing</a:t>
            </a:r>
            <a:endParaRPr lang="en-US" sz="1400" b="1" dirty="0">
              <a:solidFill>
                <a:srgbClr val="0D0D0D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33800" y="2971800"/>
            <a:ext cx="16764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D0D0D"/>
                </a:solidFill>
              </a:rPr>
              <a:t>Implementation</a:t>
            </a:r>
            <a:endParaRPr lang="en-US" sz="1400" b="1" dirty="0">
              <a:solidFill>
                <a:srgbClr val="0D0D0D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057400" y="2590800"/>
            <a:ext cx="16002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D0D0D"/>
                </a:solidFill>
              </a:rPr>
              <a:t>Design</a:t>
            </a:r>
            <a:endParaRPr lang="en-US" sz="1400" b="1" dirty="0">
              <a:solidFill>
                <a:srgbClr val="0D0D0D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1000" y="2209800"/>
            <a:ext cx="16002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D0D0D"/>
                </a:solidFill>
              </a:rPr>
              <a:t>Requirements</a:t>
            </a:r>
            <a:endParaRPr lang="en-US" sz="1400" b="1" dirty="0">
              <a:solidFill>
                <a:srgbClr val="0D0D0D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62800" y="3733800"/>
            <a:ext cx="16002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D0D0D"/>
                </a:solidFill>
              </a:rPr>
              <a:t>Deployment</a:t>
            </a:r>
            <a:endParaRPr lang="en-US" sz="1400" b="1" dirty="0">
              <a:solidFill>
                <a:srgbClr val="0D0D0D"/>
              </a:solidFill>
            </a:endParaRPr>
          </a:p>
        </p:txBody>
      </p:sp>
      <p:sp>
        <p:nvSpPr>
          <p:cNvPr id="46" name="Bent Arrow 45"/>
          <p:cNvSpPr/>
          <p:nvPr/>
        </p:nvSpPr>
        <p:spPr>
          <a:xfrm rot="5400000">
            <a:off x="2342388" y="2001012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47" name="Bent Arrow 46"/>
          <p:cNvSpPr/>
          <p:nvPr/>
        </p:nvSpPr>
        <p:spPr>
          <a:xfrm rot="5400000">
            <a:off x="4038600" y="2401824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48" name="Bent Arrow 47"/>
          <p:cNvSpPr/>
          <p:nvPr/>
        </p:nvSpPr>
        <p:spPr>
          <a:xfrm rot="5400000">
            <a:off x="5771388" y="2763012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49" name="Bent Arrow 48"/>
          <p:cNvSpPr/>
          <p:nvPr/>
        </p:nvSpPr>
        <p:spPr>
          <a:xfrm rot="5400000">
            <a:off x="7467600" y="3144012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grpSp>
        <p:nvGrpSpPr>
          <p:cNvPr id="4" name="Group 17"/>
          <p:cNvGrpSpPr/>
          <p:nvPr/>
        </p:nvGrpSpPr>
        <p:grpSpPr>
          <a:xfrm>
            <a:off x="2647188" y="3169920"/>
            <a:ext cx="457200" cy="411480"/>
            <a:chOff x="838200" y="3581400"/>
            <a:chExt cx="457200" cy="411480"/>
          </a:xfrm>
          <a:solidFill>
            <a:srgbClr val="0000FF"/>
          </a:solidFill>
        </p:grpSpPr>
        <p:sp>
          <p:nvSpPr>
            <p:cNvPr id="19" name="Curved Up Arrow 18"/>
            <p:cNvSpPr/>
            <p:nvPr/>
          </p:nvSpPr>
          <p:spPr>
            <a:xfrm rot="10800000" flipV="1">
              <a:off x="838200" y="38100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  <p:sp>
          <p:nvSpPr>
            <p:cNvPr id="20" name="Curved Up Arrow 19"/>
            <p:cNvSpPr/>
            <p:nvPr/>
          </p:nvSpPr>
          <p:spPr>
            <a:xfrm flipV="1">
              <a:off x="838200" y="35814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</p:grpSp>
      <p:grpSp>
        <p:nvGrpSpPr>
          <p:cNvPr id="5" name="Group 20"/>
          <p:cNvGrpSpPr/>
          <p:nvPr/>
        </p:nvGrpSpPr>
        <p:grpSpPr>
          <a:xfrm>
            <a:off x="4343400" y="3550920"/>
            <a:ext cx="457200" cy="411480"/>
            <a:chOff x="838200" y="3581400"/>
            <a:chExt cx="457200" cy="411480"/>
          </a:xfrm>
          <a:solidFill>
            <a:srgbClr val="0000FF"/>
          </a:solidFill>
        </p:grpSpPr>
        <p:sp>
          <p:nvSpPr>
            <p:cNvPr id="22" name="Curved Up Arrow 21"/>
            <p:cNvSpPr/>
            <p:nvPr/>
          </p:nvSpPr>
          <p:spPr>
            <a:xfrm rot="10800000" flipV="1">
              <a:off x="838200" y="38100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  <p:sp>
          <p:nvSpPr>
            <p:cNvPr id="23" name="Curved Up Arrow 22"/>
            <p:cNvSpPr/>
            <p:nvPr/>
          </p:nvSpPr>
          <p:spPr>
            <a:xfrm flipV="1">
              <a:off x="838200" y="35814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6076188" y="3909060"/>
            <a:ext cx="457200" cy="411480"/>
            <a:chOff x="838200" y="3581400"/>
            <a:chExt cx="457200" cy="411480"/>
          </a:xfrm>
          <a:solidFill>
            <a:srgbClr val="0000FF"/>
          </a:solidFill>
        </p:grpSpPr>
        <p:sp>
          <p:nvSpPr>
            <p:cNvPr id="25" name="Curved Up Arrow 24"/>
            <p:cNvSpPr/>
            <p:nvPr/>
          </p:nvSpPr>
          <p:spPr>
            <a:xfrm rot="10800000" flipV="1">
              <a:off x="838200" y="38100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  <p:sp>
          <p:nvSpPr>
            <p:cNvPr id="26" name="Curved Up Arrow 25"/>
            <p:cNvSpPr/>
            <p:nvPr/>
          </p:nvSpPr>
          <p:spPr>
            <a:xfrm flipV="1">
              <a:off x="838200" y="35814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</p:grpSp>
      <p:grpSp>
        <p:nvGrpSpPr>
          <p:cNvPr id="7" name="Group 26"/>
          <p:cNvGrpSpPr/>
          <p:nvPr/>
        </p:nvGrpSpPr>
        <p:grpSpPr>
          <a:xfrm>
            <a:off x="914400" y="2788920"/>
            <a:ext cx="457200" cy="411480"/>
            <a:chOff x="838200" y="3581400"/>
            <a:chExt cx="457200" cy="411480"/>
          </a:xfrm>
          <a:solidFill>
            <a:srgbClr val="0000FF"/>
          </a:solidFill>
        </p:grpSpPr>
        <p:sp>
          <p:nvSpPr>
            <p:cNvPr id="28" name="Curved Up Arrow 27"/>
            <p:cNvSpPr/>
            <p:nvPr/>
          </p:nvSpPr>
          <p:spPr>
            <a:xfrm rot="10800000" flipV="1">
              <a:off x="838200" y="38100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  <p:sp>
          <p:nvSpPr>
            <p:cNvPr id="29" name="Curved Up Arrow 28"/>
            <p:cNvSpPr/>
            <p:nvPr/>
          </p:nvSpPr>
          <p:spPr>
            <a:xfrm flipV="1">
              <a:off x="838200" y="3581400"/>
              <a:ext cx="457200" cy="182880"/>
            </a:xfrm>
            <a:prstGeom prst="curvedUpArrow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D0D0D"/>
                </a:solidFill>
              </a:endParaRPr>
            </a:p>
          </p:txBody>
        </p:sp>
      </p:grpSp>
      <p:sp>
        <p:nvSpPr>
          <p:cNvPr id="27" name="Bent Arrow 26"/>
          <p:cNvSpPr/>
          <p:nvPr/>
        </p:nvSpPr>
        <p:spPr>
          <a:xfrm rot="16200000">
            <a:off x="1447800" y="2819399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3124200" y="3200400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16200000">
            <a:off x="4800600" y="3601213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16200000">
            <a:off x="6553200" y="3962400"/>
            <a:ext cx="248412" cy="818388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D0D0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4800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B00000"/>
                </a:solidFill>
              </a:rPr>
              <a:t>Characteristics</a:t>
            </a:r>
            <a:r>
              <a:rPr lang="en-US" dirty="0" smtClean="0"/>
              <a:t>: Use </a:t>
            </a:r>
            <a:r>
              <a:rPr lang="en-US" dirty="0"/>
              <a:t>a prototype built and discarded to inform requirements and 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6743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Spiral kinds of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9660" y="3124200"/>
            <a:ext cx="1813317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Draft a menu of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1688" y="4267200"/>
            <a:ext cx="1557262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Establish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requirements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187" y="4419600"/>
            <a:ext cx="644189" cy="369332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1473" y="3124200"/>
            <a:ext cx="164686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Analyze risk &amp;</a:t>
            </a:r>
            <a:b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prototype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85357" y="2438400"/>
            <a:ext cx="2237925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Draft a menu of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architecture designs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24260" y="2438400"/>
            <a:ext cx="164686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Analyze risk &amp;</a:t>
            </a:r>
            <a:b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prototype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35473" y="1752600"/>
            <a:ext cx="164686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Analyze risk &amp;</a:t>
            </a:r>
            <a:b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E4E5E6"/>
                </a:solidFill>
                <a:latin typeface="+mn-lt"/>
                <a:ea typeface="+mn-ea"/>
                <a:cs typeface="+mn-cs"/>
              </a:rPr>
              <a:t>prototype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4872" y="1752600"/>
            <a:ext cx="1888182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Draft a menu of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program designs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53394" y="4953000"/>
            <a:ext cx="1417050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Establish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architecture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1678" y="5638800"/>
            <a:ext cx="1788433" cy="646331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Establish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program design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54550" y="5765800"/>
            <a:ext cx="1828800" cy="381000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Implementation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20950" y="5765800"/>
            <a:ext cx="1828800" cy="381000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Testing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7350" y="5765800"/>
            <a:ext cx="1828800" cy="381000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Operation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20187" y="5105400"/>
            <a:ext cx="644189" cy="369332"/>
          </a:xfrm>
          <a:prstGeom prst="rect">
            <a:avLst/>
          </a:prstGeom>
          <a:solidFill>
            <a:srgbClr val="7598D9"/>
          </a:solidFill>
          <a:ln>
            <a:solidFill>
              <a:srgbClr val="3668C4"/>
            </a:solidFill>
          </a:ln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Plan</a:t>
            </a:r>
          </a:p>
        </p:txBody>
      </p:sp>
      <p:cxnSp>
        <p:nvCxnSpPr>
          <p:cNvPr id="68" name="Curved Connector 67"/>
          <p:cNvCxnSpPr>
            <a:stCxn id="4" idx="3"/>
            <a:endCxn id="9" idx="1"/>
          </p:cNvCxnSpPr>
          <p:nvPr/>
        </p:nvCxnSpPr>
        <p:spPr>
          <a:xfrm>
            <a:off x="4472977" y="3447366"/>
            <a:ext cx="93849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hape 69"/>
          <p:cNvCxnSpPr>
            <a:stCxn id="9" idx="3"/>
            <a:endCxn id="6" idx="3"/>
          </p:cNvCxnSpPr>
          <p:nvPr/>
        </p:nvCxnSpPr>
        <p:spPr>
          <a:xfrm flipH="1">
            <a:off x="5868950" y="3447366"/>
            <a:ext cx="1189391" cy="1143000"/>
          </a:xfrm>
          <a:prstGeom prst="curvedConnector3">
            <a:avLst>
              <a:gd name="adj1" fmla="val -1922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6" idx="1"/>
            <a:endCxn id="8" idx="3"/>
          </p:cNvCxnSpPr>
          <p:nvPr/>
        </p:nvCxnSpPr>
        <p:spPr>
          <a:xfrm rot="10800000" flipV="1">
            <a:off x="2064376" y="4590366"/>
            <a:ext cx="2247312" cy="13900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8" idx="1"/>
            <a:endCxn id="50" idx="1"/>
          </p:cNvCxnSpPr>
          <p:nvPr/>
        </p:nvCxnSpPr>
        <p:spPr>
          <a:xfrm rot="10800000" flipH="1">
            <a:off x="1420187" y="2761566"/>
            <a:ext cx="265170" cy="1842700"/>
          </a:xfrm>
          <a:prstGeom prst="curvedConnector3">
            <a:avLst>
              <a:gd name="adj1" fmla="val -86209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50" idx="3"/>
            <a:endCxn id="54" idx="1"/>
          </p:cNvCxnSpPr>
          <p:nvPr/>
        </p:nvCxnSpPr>
        <p:spPr>
          <a:xfrm>
            <a:off x="3923282" y="2761566"/>
            <a:ext cx="220097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4" idx="3"/>
            <a:endCxn id="59" idx="3"/>
          </p:cNvCxnSpPr>
          <p:nvPr/>
        </p:nvCxnSpPr>
        <p:spPr>
          <a:xfrm flipH="1">
            <a:off x="7170444" y="2761566"/>
            <a:ext cx="600684" cy="2514600"/>
          </a:xfrm>
          <a:prstGeom prst="curvedConnector3">
            <a:avLst>
              <a:gd name="adj1" fmla="val -38057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9" idx="1"/>
            <a:endCxn id="64" idx="3"/>
          </p:cNvCxnSpPr>
          <p:nvPr/>
        </p:nvCxnSpPr>
        <p:spPr>
          <a:xfrm rot="10800000" flipV="1">
            <a:off x="2064376" y="5276166"/>
            <a:ext cx="3689018" cy="13900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64" idx="1"/>
            <a:endCxn id="57" idx="1"/>
          </p:cNvCxnSpPr>
          <p:nvPr/>
        </p:nvCxnSpPr>
        <p:spPr>
          <a:xfrm rot="10800000">
            <a:off x="914873" y="2075766"/>
            <a:ext cx="505315" cy="3214300"/>
          </a:xfrm>
          <a:prstGeom prst="curvedConnector3">
            <a:avLst>
              <a:gd name="adj1" fmla="val 145239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57" idx="3"/>
            <a:endCxn id="55" idx="1"/>
          </p:cNvCxnSpPr>
          <p:nvPr/>
        </p:nvCxnSpPr>
        <p:spPr>
          <a:xfrm>
            <a:off x="2803054" y="2075766"/>
            <a:ext cx="413241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55" idx="3"/>
            <a:endCxn id="60" idx="3"/>
          </p:cNvCxnSpPr>
          <p:nvPr/>
        </p:nvCxnSpPr>
        <p:spPr>
          <a:xfrm>
            <a:off x="8582341" y="2075766"/>
            <a:ext cx="97770" cy="3886200"/>
          </a:xfrm>
          <a:prstGeom prst="curvedConnector3">
            <a:avLst>
              <a:gd name="adj1" fmla="val 333814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60" idx="1"/>
            <a:endCxn id="61" idx="3"/>
          </p:cNvCxnSpPr>
          <p:nvPr/>
        </p:nvCxnSpPr>
        <p:spPr>
          <a:xfrm rot="10800000">
            <a:off x="6483350" y="5956300"/>
            <a:ext cx="408328" cy="5666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1" idx="1"/>
            <a:endCxn id="62" idx="3"/>
          </p:cNvCxnSpPr>
          <p:nvPr/>
        </p:nvCxnSpPr>
        <p:spPr>
          <a:xfrm rot="10800000">
            <a:off x="4349750" y="5956300"/>
            <a:ext cx="304800" cy="1588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>
            <a:stCxn id="62" idx="1"/>
            <a:endCxn id="63" idx="3"/>
          </p:cNvCxnSpPr>
          <p:nvPr/>
        </p:nvCxnSpPr>
        <p:spPr>
          <a:xfrm rot="10800000">
            <a:off x="2216150" y="5956300"/>
            <a:ext cx="304800" cy="1588"/>
          </a:xfrm>
          <a:prstGeom prst="curvedConnector3">
            <a:avLst>
              <a:gd name="adj1" fmla="val 50000"/>
            </a:avLst>
          </a:prstGeom>
          <a:ln w="25400">
            <a:solidFill>
              <a:srgbClr val="3668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Different kinds of prototypes</a:t>
            </a:r>
            <a:endParaRPr lang="en-US" dirty="0">
              <a:ea typeface="+mj-ea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Throwaway prototypes</a:t>
            </a:r>
          </a:p>
          <a:p>
            <a:pPr lvl="1" eaLnBrk="1" hangingPunct="1"/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Paper prototypes</a:t>
            </a:r>
            <a:r>
              <a:rPr lang="en-US" dirty="0">
                <a:latin typeface="Calibri" charset="0"/>
              </a:rPr>
              <a:t>: sketches on pieces of paper</a:t>
            </a:r>
          </a:p>
          <a:p>
            <a:pPr lvl="1" eaLnBrk="1" hangingPunct="1"/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Low-fidelity prototypes</a:t>
            </a:r>
            <a:r>
              <a:rPr lang="en-US" dirty="0">
                <a:latin typeface="Calibri" charset="0"/>
              </a:rPr>
              <a:t>: implemented with a tool (e.g.: Photoshop)</a:t>
            </a:r>
          </a:p>
          <a:p>
            <a:pPr lvl="1"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Evolutionary prototypes</a:t>
            </a:r>
          </a:p>
          <a:p>
            <a:pPr lvl="1" eaLnBrk="1" hangingPunct="1"/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High-fidelity prototypes</a:t>
            </a:r>
            <a:r>
              <a:rPr lang="en-US" dirty="0">
                <a:latin typeface="Calibri" charset="0"/>
              </a:rPr>
              <a:t>: implemented on the target platform… not fully functional, but destined to be incorporated into the final product</a:t>
            </a: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8760720" y="52578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Paper prototypes</a:t>
            </a:r>
            <a:endParaRPr lang="en-US" dirty="0">
              <a:ea typeface="+mj-ea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Sketch on paper and/or post-it notes</a:t>
            </a:r>
          </a:p>
          <a:p>
            <a:pPr eaLnBrk="1" hangingPunct="1"/>
            <a:r>
              <a:rPr lang="en-US">
                <a:latin typeface="Calibri" charset="0"/>
              </a:rPr>
              <a:t>Don’t worry (much) about colors, fonts, icons</a:t>
            </a:r>
          </a:p>
          <a:p>
            <a:pPr eaLnBrk="1" hangingPunct="1"/>
            <a:r>
              <a:rPr lang="en-US">
                <a:latin typeface="Calibri" charset="0"/>
              </a:rPr>
              <a:t>Doesn’t need to be beautiful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Does need to show all important UI elements</a:t>
            </a:r>
          </a:p>
          <a:p>
            <a:pPr eaLnBrk="1" hangingPunct="1"/>
            <a:r>
              <a:rPr lang="en-US">
                <a:latin typeface="Calibri" charset="0"/>
              </a:rPr>
              <a:t>Does need to be intelligible by users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8763000" y="54864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7696200" cy="59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8255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ＭＳ Ｐゴシック" charset="-128"/>
              </a:rPr>
              <a:t>Tools for prototyping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1910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cs typeface="ＭＳ Ｐゴシック" charset="-128"/>
              </a:rPr>
              <a:t>White poster board (11”x14”)</a:t>
            </a:r>
          </a:p>
          <a:p>
            <a:pPr lvl="1"/>
            <a:r>
              <a:rPr lang="en-US" sz="2000" dirty="0" smtClean="0"/>
              <a:t>For background, window frame</a:t>
            </a:r>
          </a:p>
          <a:p>
            <a:r>
              <a:rPr lang="en-US" sz="2400" b="1" dirty="0" smtClean="0">
                <a:cs typeface="ＭＳ Ｐゴシック" charset="-128"/>
              </a:rPr>
              <a:t>Big (unlined) index cards </a:t>
            </a:r>
          </a:p>
          <a:p>
            <a:pPr lvl="1"/>
            <a:r>
              <a:rPr lang="en-US" sz="2000" dirty="0" smtClean="0"/>
              <a:t>For menus, window contents, dialog boxes</a:t>
            </a:r>
          </a:p>
          <a:p>
            <a:r>
              <a:rPr lang="en-US" sz="2400" b="1" dirty="0" smtClean="0">
                <a:cs typeface="ＭＳ Ｐゴシック" charset="-128"/>
              </a:rPr>
              <a:t>White correction tape</a:t>
            </a:r>
          </a:p>
          <a:p>
            <a:pPr lvl="1"/>
            <a:r>
              <a:rPr lang="en-US" sz="2000" dirty="0" smtClean="0"/>
              <a:t>For text fields, checkboxes, short messages</a:t>
            </a:r>
          </a:p>
          <a:p>
            <a:r>
              <a:rPr lang="en-US" sz="2400" dirty="0" smtClean="0">
                <a:cs typeface="ＭＳ Ｐゴシック" charset="-128"/>
              </a:rPr>
              <a:t>Overhead transparencies</a:t>
            </a:r>
          </a:p>
          <a:p>
            <a:pPr lvl="1"/>
            <a:r>
              <a:rPr lang="en-US" sz="2000" dirty="0" smtClean="0"/>
              <a:t>For highlighting, user “typing”</a:t>
            </a:r>
          </a:p>
          <a:p>
            <a:r>
              <a:rPr lang="en-US" sz="2400" dirty="0" smtClean="0">
                <a:cs typeface="ＭＳ Ｐゴシック" charset="-128"/>
              </a:rPr>
              <a:t>Photocopier</a:t>
            </a:r>
          </a:p>
          <a:p>
            <a:pPr lvl="1"/>
            <a:r>
              <a:rPr lang="en-US" sz="2000" dirty="0" smtClean="0"/>
              <a:t>For making multiple blanks</a:t>
            </a:r>
          </a:p>
          <a:p>
            <a:r>
              <a:rPr lang="en-US" sz="2400" b="1" dirty="0" smtClean="0">
                <a:cs typeface="ＭＳ Ｐゴシック" charset="-128"/>
              </a:rPr>
              <a:t>Pens &amp; markers, scissors, tape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148" y="3834887"/>
            <a:ext cx="3972852" cy="3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/>
          <a:lstStyle/>
          <a:p>
            <a:r>
              <a:rPr lang="en-US" dirty="0" smtClean="0"/>
              <a:t>Interface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5" y="1295400"/>
            <a:ext cx="825218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mtClean="0">
                <a:cs typeface="ＭＳ Ｐゴシック" charset="-128"/>
              </a:rPr>
              <a:t>Provide users with </a:t>
            </a:r>
            <a:r>
              <a:rPr lang="en-US" sz="4000" i="1" smtClean="0">
                <a:cs typeface="ＭＳ Ｐゴシック" charset="-128"/>
              </a:rPr>
              <a:t>interactive</a:t>
            </a:r>
            <a:r>
              <a:rPr lang="en-US" sz="4000" smtClean="0">
                <a:cs typeface="ＭＳ Ｐゴシック" charset="-128"/>
              </a:rPr>
              <a:t> paper mockup</a:t>
            </a:r>
          </a:p>
        </p:txBody>
      </p:sp>
      <p:pic>
        <p:nvPicPr>
          <p:cNvPr id="54275" name="Picture 3" descr="lofi_testing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81200"/>
            <a:ext cx="5486400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1066800" y="6248400"/>
            <a:ext cx="52021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Entering text in a lo-</a:t>
            </a:r>
            <a:r>
              <a:rPr lang="en-US" sz="2400" dirty="0" err="1"/>
              <a:t>fi</a:t>
            </a:r>
            <a:r>
              <a:rPr lang="en-US" sz="2400" dirty="0"/>
              <a:t> paper mockup</a:t>
            </a:r>
          </a:p>
        </p:txBody>
      </p:sp>
    </p:spTree>
    <p:extLst>
      <p:ext uri="{BB962C8B-B14F-4D97-AF65-F5344CB8AC3E}">
        <p14:creationId xmlns:p14="http://schemas.microsoft.com/office/powerpoint/2010/main" val="21251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Paper prototype testing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752600"/>
            <a:ext cx="6089220" cy="456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498768" y="35168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computer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6324600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Interface elements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3622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user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95" y="6412468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Interface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400" y="220980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observer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5562600" y="1981200"/>
            <a:ext cx="1828800" cy="413266"/>
          </a:xfrm>
          <a:prstGeom prst="straightConnector1">
            <a:avLst/>
          </a:prstGeom>
          <a:ln>
            <a:solidFill>
              <a:srgbClr val="B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58000" y="3733800"/>
            <a:ext cx="685800" cy="1588"/>
          </a:xfrm>
          <a:prstGeom prst="straightConnector1">
            <a:avLst/>
          </a:prstGeom>
          <a:ln>
            <a:solidFill>
              <a:srgbClr val="B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5638800" y="5943600"/>
            <a:ext cx="762000" cy="56566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rot="10800000">
            <a:off x="583826" y="2731532"/>
            <a:ext cx="940174" cy="392668"/>
          </a:xfrm>
          <a:prstGeom prst="straightConnector1">
            <a:avLst/>
          </a:prstGeom>
          <a:ln>
            <a:solidFill>
              <a:srgbClr val="B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1752600" y="5867400"/>
            <a:ext cx="1600200" cy="685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They probably know much more about the problem than you do.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They probably have some ideas about how to solve the problem.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They are your best resource for discovering your own mistakes before you start to code.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Customers and users should be your </a:t>
            </a:r>
            <a:r>
              <a:rPr lang="en-US" b="1" dirty="0" smtClean="0">
                <a:solidFill>
                  <a:schemeClr val="accent3"/>
                </a:solidFill>
                <a:ea typeface="+mj-ea"/>
              </a:rPr>
              <a:t>friends</a:t>
            </a:r>
            <a:endParaRPr lang="en-US" b="1" dirty="0">
              <a:solidFill>
                <a:schemeClr val="accent3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58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prototype 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ＭＳ Ｐゴシック" charset="-128"/>
              </a:rPr>
              <a:t>Facilitator</a:t>
            </a:r>
          </a:p>
          <a:p>
            <a:pPr lvl="1"/>
            <a:r>
              <a:rPr lang="en-US" dirty="0" smtClean="0"/>
              <a:t>Gives instructions</a:t>
            </a:r>
          </a:p>
          <a:p>
            <a:pPr lvl="1"/>
            <a:r>
              <a:rPr lang="en-US" dirty="0" smtClean="0"/>
              <a:t>Encourages user to speak</a:t>
            </a:r>
          </a:p>
          <a:p>
            <a:r>
              <a:rPr lang="en-US" dirty="0" smtClean="0">
                <a:cs typeface="ＭＳ Ｐゴシック" charset="-128"/>
              </a:rPr>
              <a:t>Computer</a:t>
            </a:r>
          </a:p>
          <a:p>
            <a:pPr lvl="1"/>
            <a:r>
              <a:rPr lang="en-US" dirty="0" smtClean="0"/>
              <a:t>simulates response of system</a:t>
            </a:r>
          </a:p>
          <a:p>
            <a:r>
              <a:rPr lang="en-US" dirty="0" smtClean="0">
                <a:cs typeface="ＭＳ Ｐゴシック" charset="-128"/>
              </a:rPr>
              <a:t>Observers </a:t>
            </a:r>
          </a:p>
          <a:p>
            <a:pPr lvl="1"/>
            <a:r>
              <a:rPr lang="en-US" dirty="0" smtClean="0"/>
              <a:t>Take notes</a:t>
            </a:r>
          </a:p>
          <a:p>
            <a:pPr lvl="1"/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dirty="0"/>
              <a:t>HW2: Due: Sat: 10/24</a:t>
            </a:r>
          </a:p>
          <a:p>
            <a:pPr lvl="1"/>
            <a:r>
              <a:rPr lang="en-US" dirty="0" smtClean="0"/>
              <a:t>You will perform a paper prototype test with your client</a:t>
            </a:r>
          </a:p>
          <a:p>
            <a:pPr lvl="1"/>
            <a:r>
              <a:rPr lang="en-US" dirty="0" smtClean="0"/>
              <a:t>In class paper prototype testing – 10/22</a:t>
            </a:r>
          </a:p>
          <a:p>
            <a:pPr marL="36576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6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UC#1: Report panhandler</a:t>
            </a:r>
            <a:endParaRPr lang="en-US" dirty="0">
              <a:ea typeface="+mj-ea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Actor: any user</a:t>
            </a:r>
          </a:p>
          <a:p>
            <a:pPr eaLnBrk="1" hangingPunct="1"/>
            <a:r>
              <a:rPr lang="en-US">
                <a:latin typeface="Calibri" charset="0"/>
              </a:rPr>
              <a:t>Preconditions: </a:t>
            </a:r>
            <a:r>
              <a:rPr lang="en-US" sz="2800">
                <a:latin typeface="Calibri" charset="0"/>
              </a:rPr>
              <a:t>user views site in mobile browser</a:t>
            </a:r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Postconditions: system records report</a:t>
            </a:r>
          </a:p>
          <a:p>
            <a:pPr eaLnBrk="1" hangingPunct="1"/>
            <a:r>
              <a:rPr lang="en-US">
                <a:latin typeface="Calibri" charset="0"/>
              </a:rPr>
              <a:t>Flow of events:</a:t>
            </a:r>
          </a:p>
          <a:p>
            <a:pPr lvl="1" eaLnBrk="1" hangingPunct="1"/>
            <a:r>
              <a:rPr lang="en-US">
                <a:latin typeface="Calibri" charset="0"/>
              </a:rPr>
              <a:t>User selects a city</a:t>
            </a:r>
          </a:p>
          <a:p>
            <a:pPr lvl="1" eaLnBrk="1" hangingPunct="1"/>
            <a:r>
              <a:rPr lang="en-US">
                <a:latin typeface="Calibri" charset="0"/>
              </a:rPr>
              <a:t>User enters information about the panhandler</a:t>
            </a:r>
          </a:p>
          <a:p>
            <a:pPr lvl="1" eaLnBrk="1" hangingPunct="1"/>
            <a:r>
              <a:rPr lang="en-US">
                <a:latin typeface="Calibri" charset="0"/>
              </a:rPr>
              <a:t>System validates inputs</a:t>
            </a:r>
          </a:p>
          <a:p>
            <a:pPr lvl="1" eaLnBrk="1" hangingPunct="1"/>
            <a:r>
              <a:rPr lang="en-US">
                <a:latin typeface="Calibri" charset="0"/>
              </a:rPr>
              <a:t>System records report in database</a:t>
            </a:r>
          </a:p>
        </p:txBody>
      </p:sp>
    </p:spTree>
    <p:extLst>
      <p:ext uri="{BB962C8B-B14F-4D97-AF65-F5344CB8AC3E}">
        <p14:creationId xmlns:p14="http://schemas.microsoft.com/office/powerpoint/2010/main" val="5453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</a:endParaRPr>
          </a:p>
        </p:txBody>
      </p:sp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53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019800" y="685800"/>
            <a:ext cx="3124200" cy="17541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User selects a city</a:t>
            </a:r>
          </a:p>
          <a:p>
            <a:pPr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User enters information about the panhandler</a:t>
            </a:r>
          </a:p>
          <a:p>
            <a:pPr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System validates inputs</a:t>
            </a:r>
          </a:p>
          <a:p>
            <a:pPr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System records report in database</a:t>
            </a:r>
          </a:p>
        </p:txBody>
      </p:sp>
    </p:spTree>
    <p:extLst>
      <p:ext uri="{BB962C8B-B14F-4D97-AF65-F5344CB8AC3E}">
        <p14:creationId xmlns:p14="http://schemas.microsoft.com/office/powerpoint/2010/main" val="26070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UC#2: Process panhandler</a:t>
            </a:r>
            <a:endParaRPr lang="en-US" dirty="0">
              <a:ea typeface="+mj-ea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Actor: volunteer (member of task force)</a:t>
            </a:r>
          </a:p>
          <a:p>
            <a:pPr eaLnBrk="1" hangingPunct="1"/>
            <a:r>
              <a:rPr lang="en-US" dirty="0">
                <a:latin typeface="Calibri" charset="0"/>
              </a:rPr>
              <a:t>Preconditions: </a:t>
            </a:r>
            <a:r>
              <a:rPr lang="en-US" sz="2400" dirty="0">
                <a:latin typeface="Calibri" charset="0"/>
              </a:rPr>
              <a:t>volunteer logged in via mobile </a:t>
            </a:r>
            <a:r>
              <a:rPr lang="en-US" sz="2400" dirty="0" smtClean="0">
                <a:latin typeface="Calibri" charset="0"/>
              </a:rPr>
              <a:t>browser</a:t>
            </a:r>
          </a:p>
          <a:p>
            <a:pPr eaLnBrk="1" hangingPunct="1"/>
            <a:r>
              <a:rPr lang="en-US" dirty="0" err="1" smtClean="0">
                <a:latin typeface="Calibri" charset="0"/>
              </a:rPr>
              <a:t>Postcondition</a:t>
            </a:r>
            <a:r>
              <a:rPr lang="en-US" dirty="0" smtClean="0">
                <a:latin typeface="Calibri" charset="0"/>
              </a:rPr>
              <a:t>: system logs report as done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Flow of events: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Volunteer reviews list or map of panhandlers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Volunteer marks report as “claimed”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System records report as claimed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Volunteer visits the panhandler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Volunteer marks report as “done”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System records report as done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1600" y="4572000"/>
            <a:ext cx="3962400" cy="2308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000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reviews list or map of panhandlers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marks report as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</a:rPr>
              <a:t>claimed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System records report as claimed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visits the panhandler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marks report as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</a:rPr>
              <a:t>done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System records report as done</a:t>
            </a:r>
          </a:p>
        </p:txBody>
      </p:sp>
    </p:spTree>
    <p:extLst>
      <p:ext uri="{BB962C8B-B14F-4D97-AF65-F5344CB8AC3E}">
        <p14:creationId xmlns:p14="http://schemas.microsoft.com/office/powerpoint/2010/main" val="39954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j-ea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b="1888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962400" cy="2308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000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reviews list or map of panhandlers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marks report as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</a:rPr>
              <a:t>claimed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System records report as claimed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visits the panhandler</a:t>
            </a: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Volunteer marks report as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</a:rPr>
              <a:t>done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</a:rPr>
              <a:t>System records report as done</a:t>
            </a:r>
          </a:p>
        </p:txBody>
      </p:sp>
    </p:spTree>
    <p:extLst>
      <p:ext uri="{BB962C8B-B14F-4D97-AF65-F5344CB8AC3E}">
        <p14:creationId xmlns:p14="http://schemas.microsoft.com/office/powerpoint/2010/main" val="30961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Some problems revealed by prototype</a:t>
            </a:r>
            <a:endParaRPr lang="en-US" dirty="0">
              <a:ea typeface="+mj-ea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happens during “validation” of a panhandler report?</a:t>
            </a:r>
          </a:p>
          <a:p>
            <a:pPr eaLnBrk="1" hangingPunct="1"/>
            <a:r>
              <a:rPr lang="en-US">
                <a:latin typeface="Calibri" charset="0"/>
              </a:rPr>
              <a:t>How does the volunteer navigate from the “list view” to the “map view”?</a:t>
            </a:r>
          </a:p>
          <a:p>
            <a:pPr eaLnBrk="1" hangingPunct="1"/>
            <a:r>
              <a:rPr lang="en-US">
                <a:latin typeface="Calibri" charset="0"/>
              </a:rPr>
              <a:t>What happens if there are lots and lots of reports… how does the user make sense of it?</a:t>
            </a:r>
          </a:p>
          <a:p>
            <a:pPr eaLnBrk="1" hangingPunct="1"/>
            <a:r>
              <a:rPr lang="en-US">
                <a:latin typeface="Calibri" charset="0"/>
              </a:rPr>
              <a:t>So what happens when the user marks a panhandler report as “done”?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1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Non-visual problems that the prototype might not catch</a:t>
            </a:r>
            <a:endParaRPr lang="en-US" dirty="0">
              <a:ea typeface="+mj-ea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if there are duplicate reports?</a:t>
            </a:r>
          </a:p>
          <a:p>
            <a:pPr eaLnBrk="1" hangingPunct="1"/>
            <a:r>
              <a:rPr lang="en-US">
                <a:latin typeface="Calibri" charset="0"/>
              </a:rPr>
              <a:t>How do new cities get added to the system?</a:t>
            </a:r>
          </a:p>
          <a:p>
            <a:pPr eaLnBrk="1" hangingPunct="1"/>
            <a:r>
              <a:rPr lang="en-US">
                <a:latin typeface="Calibri" charset="0"/>
              </a:rPr>
              <a:t>Do users need to be authenticated to make a panhandler report? Why/why not?</a:t>
            </a:r>
          </a:p>
          <a:p>
            <a:pPr eaLnBrk="1" hangingPunct="1"/>
            <a:r>
              <a:rPr lang="en-US">
                <a:latin typeface="Calibri" charset="0"/>
              </a:rPr>
              <a:t>Is the mapping interface really going to run properly in a mobile browser? Sounds risky.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en-US">
                <a:latin typeface="Calibri" charset="0"/>
              </a:rPr>
              <a:t>Identifying such problems requires techniques beyond prototyping.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708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Another example of a paper prototype</a:t>
            </a:r>
            <a:endParaRPr lang="en-US" dirty="0">
              <a:ea typeface="+mj-ea"/>
            </a:endParaRP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5605" name="Picture 9" descr="http://grahamtodman.co.uk/blog/wp-content/uploads/2012/05/play-mode-lastfm-ip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82663"/>
            <a:ext cx="8566150" cy="5848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0" y="6611938"/>
            <a:ext cx="55626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http://grahamtodman.co.uk/blog/wp-content/uploads/2012/05/play-mode-lastfm-ipad.jpg</a:t>
            </a:r>
          </a:p>
        </p:txBody>
      </p:sp>
    </p:spTree>
    <p:extLst>
      <p:ext uri="{BB962C8B-B14F-4D97-AF65-F5344CB8AC3E}">
        <p14:creationId xmlns:p14="http://schemas.microsoft.com/office/powerpoint/2010/main" val="33969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Low-fidelity prototypes</a:t>
            </a:r>
            <a:endParaRPr lang="en-US" dirty="0">
              <a:ea typeface="+mj-ea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Fidelity = “faithfulness” or </a:t>
            </a:r>
            <a:r>
              <a:rPr lang="en-US" i="1" dirty="0">
                <a:solidFill>
                  <a:srgbClr val="FF6600"/>
                </a:solidFill>
                <a:latin typeface="Calibri" charset="0"/>
              </a:rPr>
              <a:t>closeness</a:t>
            </a:r>
            <a:r>
              <a:rPr lang="en-US" dirty="0">
                <a:solidFill>
                  <a:srgbClr val="FF6600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to what the ultimate product would look like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Paper prototypes are “ultra low” fidelity</a:t>
            </a:r>
          </a:p>
          <a:p>
            <a:pPr eaLnBrk="1" hangingPunct="1"/>
            <a:endParaRPr lang="en-US" sz="1800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Low</a:t>
            </a:r>
            <a:r>
              <a:rPr lang="en-US" dirty="0" smtClean="0">
                <a:latin typeface="Calibri" charset="0"/>
              </a:rPr>
              <a:t>-Hi fidelity </a:t>
            </a:r>
            <a:r>
              <a:rPr lang="en-US" dirty="0">
                <a:latin typeface="Calibri" charset="0"/>
              </a:rPr>
              <a:t>prototypes can be made in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Photoshop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PowerPoint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HTML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Any other tool that’s cheap and easy to use</a:t>
            </a: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Risk: an unwanted event that has negative consequences</a:t>
            </a:r>
            <a:endParaRPr lang="en-US" dirty="0">
              <a:ea typeface="+mj-ea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Risk impact: the loss that would result if a risk turns into a problem</a:t>
            </a:r>
          </a:p>
          <a:p>
            <a:pPr lvl="1" eaLnBrk="1" hangingPunct="1"/>
            <a:r>
              <a:rPr lang="en-US">
                <a:latin typeface="Calibri" charset="0"/>
              </a:rPr>
              <a:t>Measured in time, quality, cost</a:t>
            </a:r>
          </a:p>
          <a:p>
            <a:pPr lvl="1" eaLnBrk="1" hangingPunct="1"/>
            <a:endParaRPr lang="en-US" sz="1800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Risk likelihood: probability that the risk will turn into a problem</a:t>
            </a:r>
          </a:p>
          <a:p>
            <a:pPr lvl="1" eaLnBrk="1" hangingPunct="1"/>
            <a:r>
              <a:rPr lang="en-US" i="1">
                <a:solidFill>
                  <a:schemeClr val="accent1"/>
                </a:solidFill>
                <a:latin typeface="Calibri" charset="0"/>
              </a:rPr>
              <a:t>Risk exposure = impact * likelihood</a:t>
            </a:r>
          </a:p>
          <a:p>
            <a:pPr lvl="1" eaLnBrk="1" hangingPunct="1"/>
            <a:endParaRPr lang="en-US" sz="1800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Risk control: the degree to which you can </a:t>
            </a:r>
            <a:r>
              <a:rPr lang="en-US">
                <a:solidFill>
                  <a:schemeClr val="accent1"/>
                </a:solidFill>
                <a:latin typeface="Calibri" charset="0"/>
              </a:rPr>
              <a:t>reduce exposure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8763000" y="46482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6629400" cy="293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71882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276600"/>
            <a:ext cx="7124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2193925"/>
            <a:ext cx="13034963" cy="1655763"/>
          </a:xfrm>
        </p:spPr>
        <p:txBody>
          <a:bodyPr/>
          <a:lstStyle/>
          <a:p>
            <a:pPr>
              <a:defRPr/>
            </a:pPr>
            <a:endParaRPr lang="en-US" dirty="0">
              <a:ea typeface="+mj-ea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27652" name="Picture 2" descr="http://www.smashingmagazine.com/wp-content/uploads/2010/05/wireframe-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7543800" cy="624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59538"/>
            <a:ext cx="9144000" cy="2619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http://www.smashingmagazine.com/wp-content/uploads/2010/05/wireframe-500.jpg</a:t>
            </a:r>
          </a:p>
        </p:txBody>
      </p:sp>
    </p:spTree>
    <p:extLst>
      <p:ext uri="{BB962C8B-B14F-4D97-AF65-F5344CB8AC3E}">
        <p14:creationId xmlns:p14="http://schemas.microsoft.com/office/powerpoint/2010/main" val="54238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j-ea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28676" name="Picture 2" descr="http://static.squarespace.com/static/52f41348e4b013e3f94028e0/538d1789e4b0f432bcf13816/538d178be4b0f432bcf1381b/1401755549583/Moqups%20Prototype-6.jpg?format=5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"/>
            <a:ext cx="66294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6096000"/>
            <a:ext cx="457200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http://static.squarespace.com/static/52f41348e4b013e3f94028e0/538d1789e4b0f432bcf13816/538d178be4b0f432bcf1381b/1401755549583/Moqups%20Prototype-6.jpg?format=500w</a:t>
            </a:r>
          </a:p>
        </p:txBody>
      </p:sp>
    </p:spTree>
    <p:extLst>
      <p:ext uri="{BB962C8B-B14F-4D97-AF65-F5344CB8AC3E}">
        <p14:creationId xmlns:p14="http://schemas.microsoft.com/office/powerpoint/2010/main" val="189208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j-ea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29700" name="Picture 2" descr="http://evakaniasty.zenfolio.com/img/s3/v44/p431499617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2438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39950" y="6567488"/>
            <a:ext cx="45720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http://evakaniasty.zenfolio.com/img/s3/v44/p431499617-3.jpg</a:t>
            </a:r>
          </a:p>
        </p:txBody>
      </p:sp>
    </p:spTree>
    <p:extLst>
      <p:ext uri="{BB962C8B-B14F-4D97-AF65-F5344CB8AC3E}">
        <p14:creationId xmlns:p14="http://schemas.microsoft.com/office/powerpoint/2010/main" val="2066443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30724" name="Picture 2" descr="http://oflynnm.richie.idc.ul.ie/images/prototy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8175"/>
            <a:ext cx="85725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6105525"/>
            <a:ext cx="4572000" cy="3063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http://oflynnm.richie.idc.ul.ie/images/prototype.jpg</a:t>
            </a:r>
          </a:p>
        </p:txBody>
      </p:sp>
    </p:spTree>
    <p:extLst>
      <p:ext uri="{BB962C8B-B14F-4D97-AF65-F5344CB8AC3E}">
        <p14:creationId xmlns:p14="http://schemas.microsoft.com/office/powerpoint/2010/main" val="185072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Paper vs. low-fidelity</a:t>
            </a:r>
            <a:endParaRPr lang="en-US" dirty="0">
              <a:ea typeface="+mj-ea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Low-fidelity lets you explore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Colors, fonts, iconography, </a:t>
            </a:r>
            <a:r>
              <a:rPr lang="en-US" dirty="0" err="1">
                <a:latin typeface="Calibri" charset="0"/>
              </a:rPr>
              <a:t>etc</a:t>
            </a:r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But low-fidelity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Is more expensive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Requires somebody with design “</a:t>
            </a:r>
            <a:r>
              <a:rPr lang="en-US" dirty="0" err="1">
                <a:latin typeface="Calibri" charset="0"/>
              </a:rPr>
              <a:t>skillz</a:t>
            </a:r>
            <a:r>
              <a:rPr lang="en-US" dirty="0">
                <a:latin typeface="Calibri" charset="0"/>
              </a:rPr>
              <a:t>”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Is harder to fix on the fly</a:t>
            </a:r>
          </a:p>
          <a:p>
            <a:pPr lvl="1"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And neither one can detect </a:t>
            </a:r>
            <a:r>
              <a:rPr lang="en-US" i="1" dirty="0">
                <a:latin typeface="Calibri" charset="0"/>
              </a:rPr>
              <a:t>certain</a:t>
            </a:r>
            <a:r>
              <a:rPr lang="en-US" dirty="0">
                <a:latin typeface="Calibri" charset="0"/>
              </a:rPr>
              <a:t> problems</a:t>
            </a:r>
            <a:r>
              <a:rPr lang="en-US" dirty="0" smtClean="0">
                <a:latin typeface="Calibri" charset="0"/>
              </a:rPr>
              <a:t>…</a:t>
            </a:r>
          </a:p>
          <a:p>
            <a:pPr eaLnBrk="1" hangingPunct="1"/>
            <a:r>
              <a:rPr lang="en-US" dirty="0" smtClean="0">
                <a:latin typeface="Calibri" charset="0"/>
              </a:rPr>
              <a:t>…but low-fidelity is better than hi-fidelity (front UI built using technology)</a:t>
            </a:r>
            <a:endParaRPr lang="en-US" dirty="0">
              <a:latin typeface="Calibri" charset="0"/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8763000" y="57912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HW1 is due this Saturday</a:t>
            </a:r>
          </a:p>
          <a:p>
            <a:pPr lvl="1"/>
            <a:r>
              <a:rPr lang="en-US" dirty="0" smtClean="0"/>
              <a:t>a few words on team management</a:t>
            </a:r>
          </a:p>
          <a:p>
            <a:endParaRPr lang="en-US" dirty="0" smtClean="0"/>
          </a:p>
          <a:p>
            <a:r>
              <a:rPr lang="en-US" dirty="0" smtClean="0"/>
              <a:t>Next Tuesday (10/13)</a:t>
            </a:r>
          </a:p>
          <a:p>
            <a:pPr lvl="1"/>
            <a:r>
              <a:rPr lang="en-US" dirty="0" smtClean="0"/>
              <a:t>Peer Evaluation of vision statements</a:t>
            </a:r>
          </a:p>
          <a:p>
            <a:pPr lvl="1"/>
            <a:r>
              <a:rPr lang="en-US" dirty="0" smtClean="0"/>
              <a:t>You will be paired up</a:t>
            </a:r>
          </a:p>
          <a:p>
            <a:pPr lvl="1"/>
            <a:r>
              <a:rPr lang="en-US" dirty="0" smtClean="0"/>
              <a:t>Read statement before class</a:t>
            </a:r>
          </a:p>
          <a:p>
            <a:pPr lvl="1"/>
            <a:r>
              <a:rPr lang="en-US" dirty="0" smtClean="0"/>
              <a:t>During class</a:t>
            </a:r>
          </a:p>
          <a:p>
            <a:pPr lvl="2"/>
            <a:r>
              <a:rPr lang="en-US" dirty="0" smtClean="0"/>
              <a:t>evaluate the statement based on the 4 criteria</a:t>
            </a:r>
          </a:p>
          <a:p>
            <a:pPr lvl="2"/>
            <a:r>
              <a:rPr lang="en-US" dirty="0" smtClean="0"/>
              <a:t>provide feedback to your peer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Risk management</a:t>
            </a:r>
            <a:endParaRPr lang="en-US" dirty="0">
              <a:ea typeface="+mj-ea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Risk management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Risk assessment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identification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analysis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prioritization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Risk control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reduction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management planning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Risk resolution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8742338" y="45720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Example risks in an e-commerce application</a:t>
            </a:r>
            <a:endParaRPr lang="en-US" dirty="0">
              <a:ea typeface="+mj-ea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Risk: mobile phones (unexpectedly) need to be supported</a:t>
            </a:r>
          </a:p>
          <a:p>
            <a:pPr lvl="1" eaLnBrk="1" hangingPunct="1"/>
            <a:r>
              <a:rPr lang="en-US">
                <a:latin typeface="Calibri" charset="0"/>
              </a:rPr>
              <a:t>Impact: 30% of revenue? Likelihood: ???</a:t>
            </a:r>
          </a:p>
          <a:p>
            <a:pPr lvl="1" eaLnBrk="1" hangingPunct="1"/>
            <a:endParaRPr lang="en-US" sz="1800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Risk: credit card validation component cannot handle debit cards</a:t>
            </a:r>
          </a:p>
          <a:p>
            <a:pPr lvl="1" eaLnBrk="1" hangingPunct="1"/>
            <a:r>
              <a:rPr lang="en-US">
                <a:latin typeface="Calibri" charset="0"/>
              </a:rPr>
              <a:t>Impact: 10% of revenue? Likelihood: ???</a:t>
            </a:r>
          </a:p>
        </p:txBody>
      </p:sp>
    </p:spTree>
    <p:extLst>
      <p:ext uri="{BB962C8B-B14F-4D97-AF65-F5344CB8AC3E}">
        <p14:creationId xmlns:p14="http://schemas.microsoft.com/office/powerpoint/2010/main" val="12903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Risk management and prototyping</a:t>
            </a:r>
            <a:endParaRPr lang="en-US" dirty="0">
              <a:ea typeface="+mj-ea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1054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Traditional requirements-gathering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Good for controlling risks regarding what the system should do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But don’t know what the system should look like</a:t>
            </a:r>
          </a:p>
          <a:p>
            <a:pPr lvl="1" eaLnBrk="1" hangingPunct="1"/>
            <a:endParaRPr lang="en-US" sz="1800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Prototyping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Good for controlling risks regarding what the system should look like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Not so good for non</a:t>
            </a:r>
            <a:r>
              <a:rPr lang="en-US" dirty="0" smtClean="0">
                <a:latin typeface="Calibri" charset="0"/>
              </a:rPr>
              <a:t>-interaction aspects </a:t>
            </a:r>
            <a:r>
              <a:rPr lang="en-US" dirty="0">
                <a:latin typeface="Calibri" charset="0"/>
              </a:rPr>
              <a:t>of the system</a:t>
            </a:r>
          </a:p>
        </p:txBody>
      </p:sp>
    </p:spTree>
    <p:extLst>
      <p:ext uri="{BB962C8B-B14F-4D97-AF65-F5344CB8AC3E}">
        <p14:creationId xmlns:p14="http://schemas.microsoft.com/office/powerpoint/2010/main" val="23765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Top ten risks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Personnel shortfalls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Unrealistic schedules and budgets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Developing the wrong software functions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Developing the wrong user interface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Gold plating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Continuing stream of requirements changes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Shortfalls in externally performed tasks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Shortfalls in externally furnished components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Real-time performance shortfalls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Straining computer science capabilities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6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Top ten risks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n-ea"/>
              </a:rPr>
              <a:t>Personnel shortfalls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n-ea"/>
              </a:rPr>
              <a:t>Unrealistic schedules and budgets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FE5F34"/>
                </a:solidFill>
                <a:ea typeface="+mn-ea"/>
              </a:rPr>
              <a:t>Developing the wrong software functions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FE5F34"/>
                </a:solidFill>
                <a:ea typeface="+mn-ea"/>
              </a:rPr>
              <a:t>Developing the wrong user interface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FE5F34"/>
                </a:solidFill>
                <a:ea typeface="+mn-ea"/>
              </a:rPr>
              <a:t>Gold plating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FE5F34"/>
                </a:solidFill>
                <a:ea typeface="+mn-ea"/>
              </a:rPr>
              <a:t>Continuing stream of requirements changes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Shortfalls in externally performed tasks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Shortfalls in externally furnished components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A6A6A6"/>
                </a:solidFill>
                <a:ea typeface="+mn-ea"/>
              </a:rPr>
              <a:t>Real-time performance shortfalls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Straining computer science capabilities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33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The general idea of prototyping</a:t>
            </a:r>
            <a:endParaRPr lang="en-US" dirty="0">
              <a:ea typeface="+mj-ea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Calibri" charset="0"/>
              </a:rPr>
              <a:t>You </a:t>
            </a:r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depict</a:t>
            </a:r>
            <a:r>
              <a:rPr lang="en-US" sz="3600" i="1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what you </a:t>
            </a:r>
            <a:r>
              <a:rPr lang="en-US" i="1" dirty="0">
                <a:latin typeface="Calibri" charset="0"/>
              </a:rPr>
              <a:t>think</a:t>
            </a:r>
            <a:r>
              <a:rPr lang="en-US" dirty="0">
                <a:latin typeface="Calibri" charset="0"/>
              </a:rPr>
              <a:t> the system should look like.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Calibri" charset="0"/>
              </a:rPr>
              <a:t>You </a:t>
            </a:r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test</a:t>
            </a:r>
            <a:r>
              <a:rPr lang="en-US" sz="2800" i="1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the prototypes with customers or (preferably) users.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US" dirty="0">
                <a:latin typeface="Calibri" charset="0"/>
              </a:rPr>
              <a:t>You </a:t>
            </a:r>
            <a:r>
              <a:rPr lang="en-US" sz="2800" i="1" dirty="0">
                <a:solidFill>
                  <a:srgbClr val="FE5F34"/>
                </a:solidFill>
                <a:latin typeface="Calibri" charset="0"/>
              </a:rPr>
              <a:t>fix up </a:t>
            </a:r>
            <a:r>
              <a:rPr lang="en-US" dirty="0">
                <a:latin typeface="Calibri" charset="0"/>
              </a:rPr>
              <a:t>the prototypes and use what you learn to implement the real system.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8763000" y="41910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8298</TotalTime>
  <Words>1137</Words>
  <Application>Microsoft Office PowerPoint</Application>
  <PresentationFormat>On-screen Show (4:3)</PresentationFormat>
  <Paragraphs>245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Georgia</vt:lpstr>
      <vt:lpstr>ＭＳ Ｐゴシック</vt:lpstr>
      <vt:lpstr>Wingdings</vt:lpstr>
      <vt:lpstr>Wingdings 2</vt:lpstr>
      <vt:lpstr>Oriel</vt:lpstr>
      <vt:lpstr>PowerPoint Presentation</vt:lpstr>
      <vt:lpstr>Customers and users should be your friends</vt:lpstr>
      <vt:lpstr>Risk: an unwanted event that has negative consequences</vt:lpstr>
      <vt:lpstr>Risk management</vt:lpstr>
      <vt:lpstr>Example risks in an e-commerce application</vt:lpstr>
      <vt:lpstr>Risk management and prototyping</vt:lpstr>
      <vt:lpstr>Top ten risks</vt:lpstr>
      <vt:lpstr>Top ten risks</vt:lpstr>
      <vt:lpstr>The general idea of prototyping</vt:lpstr>
      <vt:lpstr>Rapid Prototyping / Waterfall</vt:lpstr>
      <vt:lpstr>Spiral kinds of processes</vt:lpstr>
      <vt:lpstr>Different kinds of prototypes</vt:lpstr>
      <vt:lpstr>Paper prototypes</vt:lpstr>
      <vt:lpstr>PowerPoint Presentation</vt:lpstr>
      <vt:lpstr>PowerPoint Presentation</vt:lpstr>
      <vt:lpstr>Tools for prototyping</vt:lpstr>
      <vt:lpstr>Interface Elements</vt:lpstr>
      <vt:lpstr>Provide users with interactive paper mockup</vt:lpstr>
      <vt:lpstr>Paper prototype testing</vt:lpstr>
      <vt:lpstr>Paper prototype usability testing</vt:lpstr>
      <vt:lpstr>UC#1: Report panhandler</vt:lpstr>
      <vt:lpstr>PowerPoint Presentation</vt:lpstr>
      <vt:lpstr>UC#2: Process panhandler</vt:lpstr>
      <vt:lpstr>PowerPoint Presentation</vt:lpstr>
      <vt:lpstr>PowerPoint Presentation</vt:lpstr>
      <vt:lpstr>Some problems revealed by prototype</vt:lpstr>
      <vt:lpstr>Non-visual problems that the prototype might not catch</vt:lpstr>
      <vt:lpstr>Another example of a paper prototype</vt:lpstr>
      <vt:lpstr>Low-fidelity prototypes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 vs. low-fidelity</vt:lpstr>
      <vt:lpstr>What’s next for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asarma</dc:creator>
  <cp:lastModifiedBy>User</cp:lastModifiedBy>
  <cp:revision>454</cp:revision>
  <cp:lastPrinted>2015-10-08T23:19:47Z</cp:lastPrinted>
  <dcterms:created xsi:type="dcterms:W3CDTF">2011-08-23T15:20:28Z</dcterms:created>
  <dcterms:modified xsi:type="dcterms:W3CDTF">2015-10-08T23:19:48Z</dcterms:modified>
</cp:coreProperties>
</file>